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77" r:id="rId6"/>
  </p:sldMasterIdLst>
  <p:notesMasterIdLst>
    <p:notesMasterId r:id="rId22"/>
  </p:notesMasterIdLst>
  <p:sldIdLst>
    <p:sldId id="270" r:id="rId7"/>
    <p:sldId id="272" r:id="rId8"/>
    <p:sldId id="292" r:id="rId9"/>
    <p:sldId id="267" r:id="rId10"/>
    <p:sldId id="289" r:id="rId11"/>
    <p:sldId id="285" r:id="rId12"/>
    <p:sldId id="283" r:id="rId13"/>
    <p:sldId id="290" r:id="rId14"/>
    <p:sldId id="287" r:id="rId15"/>
    <p:sldId id="286" r:id="rId16"/>
    <p:sldId id="284" r:id="rId17"/>
    <p:sldId id="291" r:id="rId18"/>
    <p:sldId id="276" r:id="rId19"/>
    <p:sldId id="282" r:id="rId20"/>
    <p:sldId id="29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60" autoAdjust="0"/>
  </p:normalViewPr>
  <p:slideViewPr>
    <p:cSldViewPr showGuides="1">
      <p:cViewPr varScale="1">
        <p:scale>
          <a:sx n="100" d="100"/>
          <a:sy n="100" d="100"/>
        </p:scale>
        <p:origin x="19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deg"/>
          <inkml:channelProperty channel="T" name="resolution" value="1" units="1/dev"/>
        </inkml:channelProperties>
      </inkml:inkSource>
      <inkml:timestamp xml:id="ts0" timeString="2016-10-19T20:59:06.561"/>
    </inkml:context>
    <inkml:brush xml:id="br0">
      <inkml:brushProperty name="width" value="0.05292" units="cm"/>
      <inkml:brushProperty name="height" value="0.05292" units="cm"/>
      <inkml:brushProperty name="color" value="#FF0000"/>
    </inkml:brush>
  </inkml:definitions>
  <inkml:trace contextRef="#ctx0" brushRef="#br0">16340 13715 16 0,'-117'6'0'16,"82"-3"-1"-16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E3633-45D9-4A7D-BFD4-BB5A7078E3B6}" type="datetimeFigureOut">
              <a:rPr lang="en-US" smtClean="0"/>
              <a:t>10/24/2016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C9B2B-8DB5-4E47-8138-9C1BA148B2DC}" type="slidenum">
              <a:rPr lang="en-US" smtClean="0"/>
              <a:t>‹#›</a:t>
            </a:fld>
            <a:endParaRPr lang="en-US" dirty="0"/>
          </a:p>
        </p:txBody>
      </p:sp>
    </p:spTree>
    <p:extLst>
      <p:ext uri="{BB962C8B-B14F-4D97-AF65-F5344CB8AC3E}">
        <p14:creationId xmlns:p14="http://schemas.microsoft.com/office/powerpoint/2010/main" val="274852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FAE1A2-6425-4335-A73A-0642A712AC89}" type="slidenum">
              <a:rPr lang="en-US" altLang="en-US" smtClean="0">
                <a:solidFill>
                  <a:srgbClr val="000000"/>
                </a:solidFill>
              </a:rPr>
              <a:pPr>
                <a:spcBef>
                  <a:spcPct val="0"/>
                </a:spcBef>
              </a:pPr>
              <a:t>1</a:t>
            </a:fld>
            <a:endParaRPr lang="en-US" altLang="en-US" dirty="0">
              <a:solidFill>
                <a:srgbClr val="000000"/>
              </a:solidFill>
            </a:endParaRPr>
          </a:p>
        </p:txBody>
      </p:sp>
    </p:spTree>
    <p:extLst>
      <p:ext uri="{BB962C8B-B14F-4D97-AF65-F5344CB8AC3E}">
        <p14:creationId xmlns:p14="http://schemas.microsoft.com/office/powerpoint/2010/main" val="178760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This window allows the user to edit signal values on a single frame.</a:t>
            </a:r>
          </a:p>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2F0F2C-D66F-4AE9-A5FF-5E2231AA4A16}" type="slidenum">
              <a:rPr lang="en-US" altLang="en-US" smtClean="0">
                <a:solidFill>
                  <a:srgbClr val="000000"/>
                </a:solidFill>
              </a:rPr>
              <a:pPr>
                <a:spcBef>
                  <a:spcPct val="0"/>
                </a:spcBef>
              </a:pPr>
              <a:t>10</a:t>
            </a:fld>
            <a:endParaRPr lang="en-US" altLang="en-US" dirty="0">
              <a:solidFill>
                <a:srgbClr val="000000"/>
              </a:solidFill>
            </a:endParaRPr>
          </a:p>
        </p:txBody>
      </p:sp>
    </p:spTree>
    <p:extLst>
      <p:ext uri="{BB962C8B-B14F-4D97-AF65-F5344CB8AC3E}">
        <p14:creationId xmlns:p14="http://schemas.microsoft.com/office/powerpoint/2010/main" val="1433128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This Window has 6 different ways to view the Multiple Frame Trace: Rolling Trace, Rolling Trace (Events),  Fixed Trace, Fixed Trace (Events), Fixed List Box Trace, and Fixed List Box Trace (Events). This Trace can be paused as well as log all data that passes through the Frame.</a:t>
            </a:r>
          </a:p>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2F0F2C-D66F-4AE9-A5FF-5E2231AA4A16}" type="slidenum">
              <a:rPr lang="en-US" altLang="en-US" smtClean="0">
                <a:solidFill>
                  <a:srgbClr val="000000"/>
                </a:solidFill>
              </a:rPr>
              <a:pPr>
                <a:spcBef>
                  <a:spcPct val="0"/>
                </a:spcBef>
              </a:pPr>
              <a:t>11</a:t>
            </a:fld>
            <a:endParaRPr lang="en-US" altLang="en-US" dirty="0">
              <a:solidFill>
                <a:srgbClr val="000000"/>
              </a:solidFill>
            </a:endParaRPr>
          </a:p>
        </p:txBody>
      </p:sp>
    </p:spTree>
    <p:extLst>
      <p:ext uri="{BB962C8B-B14F-4D97-AF65-F5344CB8AC3E}">
        <p14:creationId xmlns:p14="http://schemas.microsoft.com/office/powerpoint/2010/main" val="534931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2F0F2C-D66F-4AE9-A5FF-5E2231AA4A16}" type="slidenum">
              <a:rPr lang="en-US" altLang="en-US" smtClean="0">
                <a:solidFill>
                  <a:srgbClr val="000000"/>
                </a:solidFill>
              </a:rPr>
              <a:pPr>
                <a:spcBef>
                  <a:spcPct val="0"/>
                </a:spcBef>
              </a:pPr>
              <a:t>12</a:t>
            </a:fld>
            <a:endParaRPr lang="en-US" altLang="en-US" dirty="0">
              <a:solidFill>
                <a:srgbClr val="000000"/>
              </a:solidFill>
            </a:endParaRPr>
          </a:p>
        </p:txBody>
      </p:sp>
    </p:spTree>
    <p:extLst>
      <p:ext uri="{BB962C8B-B14F-4D97-AF65-F5344CB8AC3E}">
        <p14:creationId xmlns:p14="http://schemas.microsoft.com/office/powerpoint/2010/main" val="3778823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2F0F2C-D66F-4AE9-A5FF-5E2231AA4A16}" type="slidenum">
              <a:rPr lang="en-US" altLang="en-US" smtClean="0">
                <a:solidFill>
                  <a:srgbClr val="000000"/>
                </a:solidFill>
              </a:rPr>
              <a:pPr>
                <a:spcBef>
                  <a:spcPct val="0"/>
                </a:spcBef>
              </a:pPr>
              <a:t>13</a:t>
            </a:fld>
            <a:endParaRPr lang="en-US" altLang="en-US" dirty="0">
              <a:solidFill>
                <a:srgbClr val="000000"/>
              </a:solidFill>
            </a:endParaRPr>
          </a:p>
        </p:txBody>
      </p:sp>
    </p:spTree>
    <p:extLst>
      <p:ext uri="{BB962C8B-B14F-4D97-AF65-F5344CB8AC3E}">
        <p14:creationId xmlns:p14="http://schemas.microsoft.com/office/powerpoint/2010/main" val="387425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2F0F2C-D66F-4AE9-A5FF-5E2231AA4A16}" type="slidenum">
              <a:rPr lang="en-US" altLang="en-US" smtClean="0">
                <a:solidFill>
                  <a:srgbClr val="000000"/>
                </a:solidFill>
              </a:rPr>
              <a:pPr>
                <a:spcBef>
                  <a:spcPct val="0"/>
                </a:spcBef>
              </a:pPr>
              <a:t>14</a:t>
            </a:fld>
            <a:endParaRPr lang="en-US" altLang="en-US" dirty="0">
              <a:solidFill>
                <a:srgbClr val="000000"/>
              </a:solidFill>
            </a:endParaRPr>
          </a:p>
        </p:txBody>
      </p:sp>
    </p:spTree>
    <p:extLst>
      <p:ext uri="{BB962C8B-B14F-4D97-AF65-F5344CB8AC3E}">
        <p14:creationId xmlns:p14="http://schemas.microsoft.com/office/powerpoint/2010/main" val="3914565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FAE1A2-6425-4335-A73A-0642A712AC89}" type="slidenum">
              <a:rPr lang="en-US" altLang="en-US" smtClean="0">
                <a:solidFill>
                  <a:srgbClr val="000000"/>
                </a:solidFill>
              </a:rPr>
              <a:pPr>
                <a:spcBef>
                  <a:spcPct val="0"/>
                </a:spcBef>
              </a:pPr>
              <a:t>15</a:t>
            </a:fld>
            <a:endParaRPr lang="en-US" altLang="en-US" dirty="0">
              <a:solidFill>
                <a:srgbClr val="000000"/>
              </a:solidFill>
            </a:endParaRPr>
          </a:p>
        </p:txBody>
      </p:sp>
    </p:spTree>
    <p:extLst>
      <p:ext uri="{BB962C8B-B14F-4D97-AF65-F5344CB8AC3E}">
        <p14:creationId xmlns:p14="http://schemas.microsoft.com/office/powerpoint/2010/main" val="293663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FAE1A2-6425-4335-A73A-0642A712AC89}" type="slidenum">
              <a:rPr lang="en-US" altLang="en-US" smtClean="0">
                <a:solidFill>
                  <a:srgbClr val="000000"/>
                </a:solidFill>
              </a:rPr>
              <a:pPr>
                <a:spcBef>
                  <a:spcPct val="0"/>
                </a:spcBef>
              </a:pPr>
              <a:t>2</a:t>
            </a:fld>
            <a:endParaRPr lang="en-US" altLang="en-US" dirty="0">
              <a:solidFill>
                <a:srgbClr val="000000"/>
              </a:solidFill>
            </a:endParaRPr>
          </a:p>
        </p:txBody>
      </p:sp>
    </p:spTree>
    <p:extLst>
      <p:ext uri="{BB962C8B-B14F-4D97-AF65-F5344CB8AC3E}">
        <p14:creationId xmlns:p14="http://schemas.microsoft.com/office/powerpoint/2010/main" val="403597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2F0F2C-D66F-4AE9-A5FF-5E2231AA4A16}" type="slidenum">
              <a:rPr lang="en-US" altLang="en-US" smtClean="0">
                <a:solidFill>
                  <a:srgbClr val="000000"/>
                </a:solidFill>
              </a:rPr>
              <a:pPr>
                <a:spcBef>
                  <a:spcPct val="0"/>
                </a:spcBef>
              </a:pPr>
              <a:t>3</a:t>
            </a:fld>
            <a:endParaRPr lang="en-US" altLang="en-US" dirty="0">
              <a:solidFill>
                <a:srgbClr val="000000"/>
              </a:solidFill>
            </a:endParaRPr>
          </a:p>
        </p:txBody>
      </p:sp>
    </p:spTree>
    <p:extLst>
      <p:ext uri="{BB962C8B-B14F-4D97-AF65-F5344CB8AC3E}">
        <p14:creationId xmlns:p14="http://schemas.microsoft.com/office/powerpoint/2010/main" val="211481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Interface to communicate with other systems via the CAN communications busses on the test stand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It allows for creating customized views of Bus Messages, viewing all traffic on a bus, or transmitting messages on a specific bus.</a:t>
            </a:r>
          </a:p>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2F0F2C-D66F-4AE9-A5FF-5E2231AA4A16}" type="slidenum">
              <a:rPr lang="en-US" altLang="en-US" smtClean="0">
                <a:solidFill>
                  <a:srgbClr val="000000"/>
                </a:solidFill>
              </a:rPr>
              <a:pPr>
                <a:spcBef>
                  <a:spcPct val="0"/>
                </a:spcBef>
              </a:pPr>
              <a:t>4</a:t>
            </a:fld>
            <a:endParaRPr lang="en-US" altLang="en-US" dirty="0">
              <a:solidFill>
                <a:srgbClr val="000000"/>
              </a:solidFill>
            </a:endParaRPr>
          </a:p>
        </p:txBody>
      </p:sp>
    </p:spTree>
    <p:extLst>
      <p:ext uri="{BB962C8B-B14F-4D97-AF65-F5344CB8AC3E}">
        <p14:creationId xmlns:p14="http://schemas.microsoft.com/office/powerpoint/2010/main" val="241227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Displays the status of an ECU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Allows the user to change the status of an ECU in the workspace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Kep</a:t>
            </a:r>
            <a:r>
              <a:rPr lang="en-US" sz="1200" baseline="0" dirty="0">
                <a:solidFill>
                  <a:schemeClr val="bg1"/>
                </a:solidFill>
              </a:rPr>
              <a:t>t up to date with the runtime menu</a:t>
            </a:r>
            <a:endParaRPr lang="en-US" sz="1200" dirty="0">
              <a:solidFill>
                <a:schemeClr val="bg1"/>
              </a:solidFill>
            </a:endParaRPr>
          </a:p>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2F0F2C-D66F-4AE9-A5FF-5E2231AA4A16}" type="slidenum">
              <a:rPr lang="en-US" altLang="en-US" smtClean="0">
                <a:solidFill>
                  <a:srgbClr val="000000"/>
                </a:solidFill>
              </a:rPr>
              <a:pPr>
                <a:spcBef>
                  <a:spcPct val="0"/>
                </a:spcBef>
              </a:pPr>
              <a:t>5</a:t>
            </a:fld>
            <a:endParaRPr lang="en-US" altLang="en-US" dirty="0">
              <a:solidFill>
                <a:srgbClr val="000000"/>
              </a:solidFill>
            </a:endParaRPr>
          </a:p>
        </p:txBody>
      </p:sp>
    </p:spTree>
    <p:extLst>
      <p:ext uri="{BB962C8B-B14F-4D97-AF65-F5344CB8AC3E}">
        <p14:creationId xmlns:p14="http://schemas.microsoft.com/office/powerpoint/2010/main" val="4160553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Used for everything relating to the transmission of messages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It is used to edit the transmitted data of currently transmitted messages, enable/disable which messages are transmitted.</a:t>
            </a:r>
          </a:p>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2F0F2C-D66F-4AE9-A5FF-5E2231AA4A16}" type="slidenum">
              <a:rPr lang="en-US" altLang="en-US" smtClean="0">
                <a:solidFill>
                  <a:srgbClr val="000000"/>
                </a:solidFill>
              </a:rPr>
              <a:pPr>
                <a:spcBef>
                  <a:spcPct val="0"/>
                </a:spcBef>
              </a:pPr>
              <a:t>6</a:t>
            </a:fld>
            <a:endParaRPr lang="en-US" altLang="en-US" dirty="0">
              <a:solidFill>
                <a:srgbClr val="000000"/>
              </a:solidFill>
            </a:endParaRPr>
          </a:p>
        </p:txBody>
      </p:sp>
    </p:spTree>
    <p:extLst>
      <p:ext uri="{BB962C8B-B14F-4D97-AF65-F5344CB8AC3E}">
        <p14:creationId xmlns:p14="http://schemas.microsoft.com/office/powerpoint/2010/main" val="110005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Defines the current values and</a:t>
            </a:r>
            <a:r>
              <a:rPr lang="en-US" sz="1200" baseline="0" dirty="0">
                <a:solidFill>
                  <a:schemeClr val="bg1"/>
                </a:solidFill>
              </a:rPr>
              <a:t> </a:t>
            </a:r>
            <a:r>
              <a:rPr lang="en-US" sz="1200" dirty="0">
                <a:solidFill>
                  <a:schemeClr val="bg1"/>
                </a:solidFill>
              </a:rPr>
              <a:t>allows the user to set the value for each signals on a single frame as well as set the frame rate.</a:t>
            </a:r>
          </a:p>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2F0F2C-D66F-4AE9-A5FF-5E2231AA4A16}" type="slidenum">
              <a:rPr lang="en-US" altLang="en-US" smtClean="0">
                <a:solidFill>
                  <a:srgbClr val="000000"/>
                </a:solidFill>
              </a:rPr>
              <a:pPr>
                <a:spcBef>
                  <a:spcPct val="0"/>
                </a:spcBef>
              </a:pPr>
              <a:t>7</a:t>
            </a:fld>
            <a:endParaRPr lang="en-US" altLang="en-US" dirty="0">
              <a:solidFill>
                <a:srgbClr val="000000"/>
              </a:solidFill>
            </a:endParaRPr>
          </a:p>
        </p:txBody>
      </p:sp>
    </p:spTree>
    <p:extLst>
      <p:ext uri="{BB962C8B-B14F-4D97-AF65-F5344CB8AC3E}">
        <p14:creationId xmlns:p14="http://schemas.microsoft.com/office/powerpoint/2010/main" val="252138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r>
              <a:rPr lang="en-US" dirty="0">
                <a:effectLst/>
              </a:rPr>
              <a:t>This window is used to create custom transmitted messages, the messages can be saved, loaded, and edited.</a:t>
            </a:r>
          </a:p>
          <a:p>
            <a:r>
              <a:rPr lang="en-US" dirty="0">
                <a:effectLst/>
              </a:rPr>
              <a:t>This view provides an interface to send out custom messages on the FALCAN bus regardless of what was pre-configured in the Communications database.</a:t>
            </a:r>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2F0F2C-D66F-4AE9-A5FF-5E2231AA4A16}" type="slidenum">
              <a:rPr lang="en-US" altLang="en-US" smtClean="0">
                <a:solidFill>
                  <a:srgbClr val="000000"/>
                </a:solidFill>
              </a:rPr>
              <a:pPr>
                <a:spcBef>
                  <a:spcPct val="0"/>
                </a:spcBef>
              </a:pPr>
              <a:t>8</a:t>
            </a:fld>
            <a:endParaRPr lang="en-US" altLang="en-US" dirty="0">
              <a:solidFill>
                <a:srgbClr val="000000"/>
              </a:solidFill>
            </a:endParaRPr>
          </a:p>
        </p:txBody>
      </p:sp>
    </p:spTree>
    <p:extLst>
      <p:ext uri="{BB962C8B-B14F-4D97-AF65-F5344CB8AC3E}">
        <p14:creationId xmlns:p14="http://schemas.microsoft.com/office/powerpoint/2010/main" val="2140557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Used to display all bus traffic in one single place as a Fixed or Rolling Trace.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 The traffic can be filtered by Bus, name, ARB ID, and direction    </a:t>
            </a:r>
          </a:p>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2F0F2C-D66F-4AE9-A5FF-5E2231AA4A16}" type="slidenum">
              <a:rPr lang="en-US" altLang="en-US" smtClean="0">
                <a:solidFill>
                  <a:srgbClr val="000000"/>
                </a:solidFill>
              </a:rPr>
              <a:pPr>
                <a:spcBef>
                  <a:spcPct val="0"/>
                </a:spcBef>
              </a:pPr>
              <a:t>9</a:t>
            </a:fld>
            <a:endParaRPr lang="en-US" altLang="en-US" dirty="0">
              <a:solidFill>
                <a:srgbClr val="000000"/>
              </a:solidFill>
            </a:endParaRPr>
          </a:p>
        </p:txBody>
      </p:sp>
    </p:spTree>
    <p:extLst>
      <p:ext uri="{BB962C8B-B14F-4D97-AF65-F5344CB8AC3E}">
        <p14:creationId xmlns:p14="http://schemas.microsoft.com/office/powerpoint/2010/main" val="227822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67F4D2-5367-45B3-9688-2877BEC036F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16601859"/>
      </p:ext>
    </p:extLst>
  </p:cSld>
  <p:clrMapOvr>
    <a:masterClrMapping/>
  </p:clrMapOvr>
  <p:transition spd="slow"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487452-8F75-4A42-B1CB-32FBD5C8311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39077449"/>
      </p:ext>
    </p:extLst>
  </p:cSld>
  <p:clrMapOvr>
    <a:masterClrMapping/>
  </p:clrMapOvr>
  <p:transition spd="slow"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EE0B43-396F-4928-9BB8-6FD9D44C727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22409273"/>
      </p:ext>
    </p:extLst>
  </p:cSld>
  <p:clrMapOvr>
    <a:masterClrMapping/>
  </p:clrMapOvr>
  <p:transition spd="slow"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2E4C27-72FC-4022-9467-1BE8DE95999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970289092"/>
      </p:ext>
    </p:extLst>
  </p:cSld>
  <p:clrMapOvr>
    <a:masterClrMapping/>
  </p:clrMapOvr>
  <p:transition spd="slow"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301423"/>
      </p:ext>
    </p:extLst>
  </p:cSld>
  <p:clrMapOvr>
    <a:masterClrMapping/>
  </p:clrMapOvr>
  <p:transition spd="slow"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330841"/>
      </p:ext>
    </p:extLst>
  </p:cSld>
  <p:clrMapOvr>
    <a:masterClrMapping/>
  </p:clrMapOvr>
  <p:transition spd="slow"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512309"/>
      </p:ext>
    </p:extLst>
  </p:cSld>
  <p:clrMapOvr>
    <a:masterClrMapping/>
  </p:clrMapOvr>
  <p:transition spd="slow" advClick="0"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208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fac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userDrawn="1"/>
        </p:nvGraphicFramePr>
        <p:xfrm>
          <a:off x="457200" y="2354421"/>
          <a:ext cx="8229600" cy="274320"/>
        </p:xfrm>
        <a:graphic>
          <a:graphicData uri="http://schemas.openxmlformats.org/drawingml/2006/table">
            <a:tbl>
              <a:tblPr/>
              <a:tblGrid>
                <a:gridCol w="8229600">
                  <a:extLst>
                    <a:ext uri="{9D8B030D-6E8A-4147-A177-3AD203B41FA5}">
                      <a16:colId xmlns:a16="http://schemas.microsoft.com/office/drawing/2014/main" val="1510124980"/>
                    </a:ext>
                  </a:extLst>
                </a:gridCol>
              </a:tblGrid>
              <a:tr h="0">
                <a:tc>
                  <a:txBody>
                    <a:bodyPr/>
                    <a:lstStyle/>
                    <a:p>
                      <a:pPr fontAlgn="t"/>
                      <a:endParaRPr lang="en-US" dirty="0">
                        <a:effectLst/>
                      </a:endParaRPr>
                    </a:p>
                  </a:txBody>
                  <a:tcPr marL="0" marR="0" marT="0" marB="0">
                    <a:lnL>
                      <a:noFill/>
                    </a:lnL>
                    <a:lnR>
                      <a:noFill/>
                    </a:lnR>
                    <a:lnT>
                      <a:noFill/>
                    </a:lnT>
                    <a:lnB>
                      <a:noFill/>
                    </a:lnB>
                  </a:tcPr>
                </a:tc>
                <a:extLst>
                  <a:ext uri="{0D108BD9-81ED-4DB2-BD59-A6C34878D82A}">
                    <a16:rowId xmlns:a16="http://schemas.microsoft.com/office/drawing/2014/main" val="650957564"/>
                  </a:ext>
                </a:extLst>
              </a:tr>
            </a:tbl>
          </a:graphicData>
        </a:graphic>
      </p:graphicFrame>
    </p:spTree>
    <p:extLst>
      <p:ext uri="{BB962C8B-B14F-4D97-AF65-F5344CB8AC3E}">
        <p14:creationId xmlns:p14="http://schemas.microsoft.com/office/powerpoint/2010/main" val="190805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10B24D-BF18-41B7-A8B5-BE41C79FB62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734921232"/>
      </p:ext>
    </p:extLst>
  </p:cSld>
  <p:clrMapOvr>
    <a:masterClrMapping/>
  </p:clrMapOvr>
  <p:transition spd="slow"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4E2CB2-D7D7-49C0-AA52-37AA918929BB}"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05029922"/>
      </p:ext>
    </p:extLst>
  </p:cSld>
  <p:clrMapOvr>
    <a:masterClrMapping/>
  </p:clrMapOvr>
  <p:transition spd="slow"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B94412-7C1D-4047-B26C-D4DD583FA9A5}"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014433245"/>
      </p:ext>
    </p:extLst>
  </p:cSld>
  <p:clrMapOvr>
    <a:masterClrMapping/>
  </p:clrMapOvr>
  <p:transition spd="slow"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38863CB-780E-44C3-955D-641527D6FBE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560947206"/>
      </p:ext>
    </p:extLst>
  </p:cSld>
  <p:clrMapOvr>
    <a:masterClrMapping/>
  </p:clrMapOvr>
  <p:transition spd="slow"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2C1865-1E5E-40F2-8160-CE9E80BCC87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18890491"/>
      </p:ext>
    </p:extLst>
  </p:cSld>
  <p:clrMapOvr>
    <a:masterClrMapping/>
  </p:clrMapOvr>
  <p:transition spd="slow"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32EB67-770C-44D3-9C87-0C778059AB9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596543467"/>
      </p:ext>
    </p:extLst>
  </p:cSld>
  <p:clrMapOvr>
    <a:masterClrMapping/>
  </p:clrMapOvr>
  <p:transition spd="slow"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25C12E-0830-4D62-B3F2-09E26A047E5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96475987"/>
      </p:ext>
    </p:extLst>
  </p:cSld>
  <p:clrMapOvr>
    <a:masterClrMapping/>
  </p:clrMapOvr>
  <p:transition spd="slow"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6CD6A2-474E-4A35-A5E7-AB8F021C38F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42813324"/>
      </p:ext>
    </p:extLst>
  </p:cSld>
  <p:clrMapOvr>
    <a:masterClrMapping/>
  </p:clrMapOvr>
  <p:transition spd="slow"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57A05DE0-B333-4129-9D10-C38ECDC7A4A1}"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2920455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3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2421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ransition spd="slow" advClick="0" advTm="3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062162"/>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emf"/><Relationship Id="rId5" Type="http://schemas.openxmlformats.org/officeDocument/2006/relationships/customXml" Target="../ink/ink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9627" y="3005235"/>
            <a:ext cx="6281738"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55118" y="1695271"/>
            <a:ext cx="3502882" cy="1200329"/>
          </a:xfrm>
          <a:prstGeom prst="rect">
            <a:avLst/>
          </a:prstGeom>
        </p:spPr>
        <p:txBody>
          <a:bodyPr wrap="none">
            <a:spAutoFit/>
          </a:bodyPr>
          <a:lstStyle/>
          <a:p>
            <a:r>
              <a:rPr lang="en-US" sz="2400" dirty="0">
                <a:solidFill>
                  <a:srgbClr val="006600"/>
                </a:solidFill>
              </a:rPr>
              <a:t>CAN Interface Software </a:t>
            </a:r>
          </a:p>
          <a:p>
            <a:r>
              <a:rPr lang="en-US" sz="2400" dirty="0">
                <a:solidFill>
                  <a:srgbClr val="006600"/>
                </a:solidFill>
              </a:rPr>
              <a:t> </a:t>
            </a:r>
          </a:p>
          <a:p>
            <a:pPr algn="ctr"/>
            <a:r>
              <a:rPr lang="en-US" sz="2400" dirty="0">
                <a:solidFill>
                  <a:srgbClr val="006600"/>
                </a:solidFill>
              </a:rPr>
              <a:t>BY</a:t>
            </a:r>
          </a:p>
        </p:txBody>
      </p:sp>
      <p:sp>
        <p:nvSpPr>
          <p:cNvPr id="8" name="Rectangle 7"/>
          <p:cNvSpPr/>
          <p:nvPr/>
        </p:nvSpPr>
        <p:spPr>
          <a:xfrm>
            <a:off x="6368484" y="1019175"/>
            <a:ext cx="518091" cy="369332"/>
          </a:xfrm>
          <a:prstGeom prst="rect">
            <a:avLst/>
          </a:prstGeom>
        </p:spPr>
        <p:txBody>
          <a:bodyPr wrap="none">
            <a:spAutoFit/>
          </a:bodyPr>
          <a:lstStyle/>
          <a:p>
            <a:r>
              <a:rPr lang="en-US" dirty="0">
                <a:solidFill>
                  <a:srgbClr val="006600"/>
                </a:solidFill>
              </a:rPr>
              <a:t>TM</a:t>
            </a:r>
          </a:p>
        </p:txBody>
      </p:sp>
      <p:sp>
        <p:nvSpPr>
          <p:cNvPr id="9" name="Text Box 18"/>
          <p:cNvSpPr txBox="1"/>
          <p:nvPr/>
        </p:nvSpPr>
        <p:spPr>
          <a:xfrm>
            <a:off x="3017554" y="990600"/>
            <a:ext cx="3609975" cy="1027333"/>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lnSpc>
                <a:spcPct val="107000"/>
              </a:lnSpc>
              <a:spcBef>
                <a:spcPts val="0"/>
              </a:spcBef>
              <a:spcAft>
                <a:spcPts val="800"/>
              </a:spcAft>
            </a:pPr>
            <a:r>
              <a:rPr lang="en-US" sz="6000" b="1" spc="50" dirty="0">
                <a:ln>
                  <a:noFill/>
                </a:ln>
                <a:gradFill>
                  <a:gsLst>
                    <a:gs pos="99000">
                      <a:srgbClr val="A9D18E"/>
                    </a:gs>
                    <a:gs pos="27000">
                      <a:srgbClr val="000000"/>
                    </a:gs>
                    <a:gs pos="65000">
                      <a:srgbClr val="548235"/>
                    </a:gs>
                  </a:gsLst>
                  <a:lin ang="5400000" scaled="0"/>
                </a:gradFill>
                <a:effectLst/>
                <a:latin typeface="Impact" panose="020B0806030902050204" pitchFamily="34" charset="0"/>
                <a:ea typeface="Calibri" panose="020F0502020204030204" pitchFamily="34" charset="0"/>
                <a:cs typeface="Times New Roman" panose="02020603050405020304" pitchFamily="18" charset="0"/>
              </a:rPr>
              <a:t>C</a:t>
            </a:r>
            <a:r>
              <a:rPr lang="en-US" sz="6000" b="1" spc="50" dirty="0">
                <a:ln>
                  <a:noFill/>
                </a:ln>
                <a:solidFill>
                  <a:srgbClr val="000000"/>
                </a:solidFill>
                <a:effectLst/>
                <a:latin typeface="Impact" panose="020B0806030902050204" pitchFamily="34" charset="0"/>
                <a:ea typeface="Calibri" panose="020F0502020204030204" pitchFamily="34" charset="0"/>
                <a:cs typeface="Times New Roman" panose="02020603050405020304" pitchFamily="18" charset="0"/>
              </a:rPr>
              <a:t>AN</a:t>
            </a:r>
            <a:r>
              <a:rPr lang="en-US" sz="6000" b="1" spc="50" dirty="0">
                <a:ln>
                  <a:noFill/>
                </a:ln>
                <a:solidFill>
                  <a:srgbClr val="006600"/>
                </a:solidFill>
                <a:effectLst/>
                <a:latin typeface="Impact" panose="020B0806030902050204" pitchFamily="34" charset="0"/>
                <a:ea typeface="Calibri" panose="020F0502020204030204" pitchFamily="34" charset="0"/>
                <a:cs typeface="Times New Roman" panose="02020603050405020304" pitchFamily="18" charset="0"/>
              </a:rPr>
              <a:t>alytics</a:t>
            </a:r>
            <a:endParaRPr lang="en-US" sz="2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0970779"/>
      </p:ext>
    </p:extLst>
  </p:cSld>
  <p:clrMapOvr>
    <a:masterClrMapping/>
  </p:clrMapOvr>
  <p:transition spd="slow" advClick="0" advTm="3000"/>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2579976" y="1246909"/>
            <a:ext cx="6367560" cy="2105891"/>
          </a:xfrm>
          <a:prstGeom prst="rect">
            <a:avLst/>
          </a:prstGeom>
        </p:spPr>
      </p:pic>
      <p:sp>
        <p:nvSpPr>
          <p:cNvPr id="11" name="Rectangle 10"/>
          <p:cNvSpPr/>
          <p:nvPr/>
        </p:nvSpPr>
        <p:spPr>
          <a:xfrm>
            <a:off x="3581400" y="671659"/>
            <a:ext cx="2322687" cy="584775"/>
          </a:xfrm>
          <a:prstGeom prst="rect">
            <a:avLst/>
          </a:prstGeom>
        </p:spPr>
        <p:txBody>
          <a:bodyPr wrap="none">
            <a:spAutoFit/>
          </a:bodyPr>
          <a:lstStyle/>
          <a:p>
            <a:r>
              <a:rPr lang="en-US" sz="3200" dirty="0">
                <a:solidFill>
                  <a:srgbClr val="00823B"/>
                </a:solidFill>
              </a:rPr>
              <a:t>Single Frame</a:t>
            </a:r>
          </a:p>
        </p:txBody>
      </p:sp>
      <p:sp>
        <p:nvSpPr>
          <p:cNvPr id="12" name="TextBox 11"/>
          <p:cNvSpPr txBox="1"/>
          <p:nvPr/>
        </p:nvSpPr>
        <p:spPr>
          <a:xfrm>
            <a:off x="381000" y="6096000"/>
            <a:ext cx="8446416" cy="276999"/>
          </a:xfrm>
          <a:prstGeom prst="rect">
            <a:avLst/>
          </a:prstGeom>
          <a:noFill/>
        </p:spPr>
        <p:txBody>
          <a:bodyPr wrap="square" rtlCol="0">
            <a:spAutoFit/>
          </a:bodyPr>
          <a:lstStyle/>
          <a:p>
            <a:r>
              <a:rPr lang="en-US" sz="1200" dirty="0">
                <a:solidFill>
                  <a:schemeClr val="bg1"/>
                </a:solidFill>
              </a:rPr>
              <a:t>Defines the current bus traffic for the specified frame and notified if the signal has went out of range and if has been acknowledged.</a:t>
            </a: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554" t="6595" r="2316" b="9731"/>
          <a:stretch/>
        </p:blipFill>
        <p:spPr>
          <a:xfrm>
            <a:off x="1600200" y="2286000"/>
            <a:ext cx="6476999" cy="1868932"/>
          </a:xfrm>
          <a:prstGeom prst="rect">
            <a:avLst/>
          </a:prstGeom>
        </p:spPr>
      </p:pic>
    </p:spTree>
    <p:extLst>
      <p:ext uri="{BB962C8B-B14F-4D97-AF65-F5344CB8AC3E}">
        <p14:creationId xmlns:p14="http://schemas.microsoft.com/office/powerpoint/2010/main" val="270709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1415" t="2208" r="1636" b="2602"/>
          <a:stretch/>
        </p:blipFill>
        <p:spPr>
          <a:xfrm>
            <a:off x="3821720" y="784953"/>
            <a:ext cx="4806395" cy="3367985"/>
          </a:xfrm>
          <a:prstGeom prst="rect">
            <a:avLst/>
          </a:prstGeom>
        </p:spPr>
      </p:pic>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4445" y="6005667"/>
            <a:ext cx="7924800" cy="461665"/>
          </a:xfrm>
          <a:prstGeom prst="rect">
            <a:avLst/>
          </a:prstGeom>
          <a:noFill/>
        </p:spPr>
        <p:txBody>
          <a:bodyPr wrap="square" rtlCol="0">
            <a:spAutoFit/>
          </a:bodyPr>
          <a:lstStyle/>
          <a:p>
            <a:r>
              <a:rPr lang="en-US" sz="1200" dirty="0">
                <a:solidFill>
                  <a:schemeClr val="bg1"/>
                </a:solidFill>
              </a:rPr>
              <a:t>Defines the bus traffic for a number specified of frames in three types of views: Rolling Trace,  Fixed Trace, and Fixed List Box Trace. Each view can be configured in a real-time update mode or configured to update only  when the data changes values.</a:t>
            </a:r>
          </a:p>
        </p:txBody>
      </p:sp>
      <p:sp>
        <p:nvSpPr>
          <p:cNvPr id="3" name="Rectangle 2"/>
          <p:cNvSpPr/>
          <p:nvPr/>
        </p:nvSpPr>
        <p:spPr>
          <a:xfrm>
            <a:off x="3821720" y="266475"/>
            <a:ext cx="2224904" cy="584775"/>
          </a:xfrm>
          <a:prstGeom prst="rect">
            <a:avLst/>
          </a:prstGeom>
        </p:spPr>
        <p:txBody>
          <a:bodyPr wrap="none">
            <a:spAutoFit/>
          </a:bodyPr>
          <a:lstStyle/>
          <a:p>
            <a:r>
              <a:rPr lang="en-US" sz="3200" dirty="0">
                <a:solidFill>
                  <a:srgbClr val="006600"/>
                </a:solidFill>
              </a:rPr>
              <a:t>Multi Frame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273" t="2433" r="1516" b="2212"/>
          <a:stretch/>
        </p:blipFill>
        <p:spPr>
          <a:xfrm>
            <a:off x="3190173" y="1295400"/>
            <a:ext cx="4810827" cy="3237192"/>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532" t="1747" r="1621" b="2344"/>
          <a:stretch/>
        </p:blipFill>
        <p:spPr>
          <a:xfrm>
            <a:off x="2297720" y="1916386"/>
            <a:ext cx="4806395" cy="3265214"/>
          </a:xfrm>
          <a:prstGeom prst="rect">
            <a:avLst/>
          </a:prstGeom>
        </p:spPr>
      </p:pic>
    </p:spTree>
    <p:extLst>
      <p:ext uri="{BB962C8B-B14F-4D97-AF65-F5344CB8AC3E}">
        <p14:creationId xmlns:p14="http://schemas.microsoft.com/office/powerpoint/2010/main" val="223603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4445" y="6005667"/>
            <a:ext cx="7924800" cy="461665"/>
          </a:xfrm>
          <a:prstGeom prst="rect">
            <a:avLst/>
          </a:prstGeom>
          <a:noFill/>
        </p:spPr>
        <p:txBody>
          <a:bodyPr wrap="square" rtlCol="0">
            <a:spAutoFit/>
          </a:bodyPr>
          <a:lstStyle/>
          <a:p>
            <a:r>
              <a:rPr lang="en-US" sz="1200" dirty="0">
                <a:solidFill>
                  <a:schemeClr val="bg1"/>
                </a:solidFill>
              </a:rPr>
              <a:t>Defines the values of signals underneath a number of specified frames of a graph, as well as a multi column list box that displays statistics on the signal.</a:t>
            </a:r>
          </a:p>
        </p:txBody>
      </p:sp>
      <p:sp>
        <p:nvSpPr>
          <p:cNvPr id="3" name="Rectangle 2"/>
          <p:cNvSpPr/>
          <p:nvPr/>
        </p:nvSpPr>
        <p:spPr>
          <a:xfrm>
            <a:off x="4191000" y="160533"/>
            <a:ext cx="2354362" cy="584775"/>
          </a:xfrm>
          <a:prstGeom prst="rect">
            <a:avLst/>
          </a:prstGeom>
        </p:spPr>
        <p:txBody>
          <a:bodyPr wrap="none">
            <a:spAutoFit/>
          </a:bodyPr>
          <a:lstStyle/>
          <a:p>
            <a:r>
              <a:rPr lang="en-US" sz="3200" dirty="0">
                <a:solidFill>
                  <a:srgbClr val="006600"/>
                </a:solidFill>
              </a:rPr>
              <a:t>Graph Frame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892"/>
          <a:stretch/>
        </p:blipFill>
        <p:spPr>
          <a:xfrm>
            <a:off x="2543780" y="914400"/>
            <a:ext cx="5648802" cy="3831660"/>
          </a:xfrm>
          <a:prstGeom prst="rect">
            <a:avLst/>
          </a:prstGeom>
        </p:spPr>
      </p:pic>
    </p:spTree>
    <p:extLst>
      <p:ext uri="{BB962C8B-B14F-4D97-AF65-F5344CB8AC3E}">
        <p14:creationId xmlns:p14="http://schemas.microsoft.com/office/powerpoint/2010/main" val="2165583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000" b="-1000"/>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90698" y="6096000"/>
            <a:ext cx="6234184" cy="461665"/>
          </a:xfrm>
          <a:prstGeom prst="rect">
            <a:avLst/>
          </a:prstGeom>
          <a:noFill/>
        </p:spPr>
        <p:txBody>
          <a:bodyPr wrap="square" rtlCol="0">
            <a:spAutoFit/>
          </a:bodyPr>
          <a:lstStyle/>
          <a:p>
            <a:r>
              <a:rPr lang="en-US" sz="1200" dirty="0">
                <a:solidFill>
                  <a:schemeClr val="bg1"/>
                </a:solidFill>
              </a:rPr>
              <a:t>Define the communication and scripting settings as well as file locations that are deployed through out the application.   </a:t>
            </a:r>
          </a:p>
        </p:txBody>
      </p:sp>
      <p:sp>
        <p:nvSpPr>
          <p:cNvPr id="3" name="Rectangle 2"/>
          <p:cNvSpPr/>
          <p:nvPr/>
        </p:nvSpPr>
        <p:spPr>
          <a:xfrm>
            <a:off x="3494583" y="62907"/>
            <a:ext cx="2826415" cy="584775"/>
          </a:xfrm>
          <a:prstGeom prst="rect">
            <a:avLst/>
          </a:prstGeom>
        </p:spPr>
        <p:txBody>
          <a:bodyPr wrap="none">
            <a:spAutoFit/>
          </a:bodyPr>
          <a:lstStyle/>
          <a:p>
            <a:r>
              <a:rPr lang="en-US" sz="3200" dirty="0">
                <a:solidFill>
                  <a:srgbClr val="006600"/>
                </a:solidFill>
              </a:rPr>
              <a:t>Configurations</a:t>
            </a:r>
          </a:p>
        </p:txBody>
      </p:sp>
      <p:pic>
        <p:nvPicPr>
          <p:cNvPr id="2" name="Picture 1"/>
          <p:cNvPicPr>
            <a:picLocks noChangeAspect="1"/>
          </p:cNvPicPr>
          <p:nvPr/>
        </p:nvPicPr>
        <p:blipFill>
          <a:blip r:embed="rId4"/>
          <a:stretch>
            <a:fillRect/>
          </a:stretch>
        </p:blipFill>
        <p:spPr>
          <a:xfrm>
            <a:off x="2448608" y="867013"/>
            <a:ext cx="4918364" cy="4067645"/>
          </a:xfrm>
          <a:prstGeom prst="rect">
            <a:avLst/>
          </a:prstGeom>
        </p:spPr>
      </p:pic>
    </p:spTree>
    <p:extLst>
      <p:ext uri="{BB962C8B-B14F-4D97-AF65-F5344CB8AC3E}">
        <p14:creationId xmlns:p14="http://schemas.microsoft.com/office/powerpoint/2010/main" val="4113214132"/>
      </p:ext>
    </p:extLst>
  </p:cSld>
  <p:clrMapOvr>
    <a:masterClrMapping/>
  </p:clrMapOvr>
  <p:transition spd="slow" advClick="0" advTm="3000"/>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2816" y="6027003"/>
            <a:ext cx="8610600" cy="461665"/>
          </a:xfrm>
          <a:prstGeom prst="rect">
            <a:avLst/>
          </a:prstGeom>
          <a:noFill/>
        </p:spPr>
        <p:txBody>
          <a:bodyPr wrap="square" rtlCol="0">
            <a:spAutoFit/>
          </a:bodyPr>
          <a:lstStyle/>
          <a:p>
            <a:r>
              <a:rPr lang="en-US" sz="1200" dirty="0">
                <a:solidFill>
                  <a:schemeClr val="bg1"/>
                </a:solidFill>
              </a:rPr>
              <a:t>CANalytics provides an  API for supporting LabVIEW and other programming/scripting languages. Client programs link to </a:t>
            </a:r>
            <a:r>
              <a:rPr lang="en-US" sz="1200" dirty="0" err="1">
                <a:solidFill>
                  <a:schemeClr val="bg1"/>
                </a:solidFill>
              </a:rPr>
              <a:t>CANalytics’s</a:t>
            </a:r>
            <a:r>
              <a:rPr lang="en-US" sz="1200" dirty="0">
                <a:solidFill>
                  <a:schemeClr val="bg1"/>
                </a:solidFill>
              </a:rPr>
              <a:t> Daemon to communicate with other systems via the </a:t>
            </a:r>
            <a:r>
              <a:rPr lang="en-US" sz="1200" dirty="0" err="1">
                <a:solidFill>
                  <a:schemeClr val="bg1"/>
                </a:solidFill>
              </a:rPr>
              <a:t>CANalytic’s</a:t>
            </a:r>
            <a:r>
              <a:rPr lang="en-US" sz="1200" dirty="0">
                <a:solidFill>
                  <a:schemeClr val="bg1"/>
                </a:solidFill>
              </a:rPr>
              <a:t> communications busses on the test stand.</a:t>
            </a:r>
          </a:p>
        </p:txBody>
      </p:sp>
      <p:sp>
        <p:nvSpPr>
          <p:cNvPr id="3" name="Rectangle 2"/>
          <p:cNvSpPr/>
          <p:nvPr/>
        </p:nvSpPr>
        <p:spPr>
          <a:xfrm>
            <a:off x="3518264" y="457200"/>
            <a:ext cx="4193777" cy="584775"/>
          </a:xfrm>
          <a:prstGeom prst="rect">
            <a:avLst/>
          </a:prstGeom>
        </p:spPr>
        <p:txBody>
          <a:bodyPr wrap="none">
            <a:spAutoFit/>
          </a:bodyPr>
          <a:lstStyle/>
          <a:p>
            <a:r>
              <a:rPr lang="en-US" sz="3200" dirty="0">
                <a:solidFill>
                  <a:srgbClr val="006600"/>
                </a:solidFill>
              </a:rPr>
              <a:t>Support for LabVIEW</a:t>
            </a:r>
            <a:endParaRPr lang="en-US" sz="3200" i="1" dirty="0">
              <a:solidFill>
                <a:srgbClr val="006600"/>
              </a:solidFill>
            </a:endParaRPr>
          </a:p>
        </p:txBody>
      </p:sp>
      <p:pic>
        <p:nvPicPr>
          <p:cNvPr id="2" name="Picture 1"/>
          <p:cNvPicPr>
            <a:picLocks noChangeAspect="1"/>
          </p:cNvPicPr>
          <p:nvPr/>
        </p:nvPicPr>
        <p:blipFill rotWithShape="1">
          <a:blip r:embed="rId4"/>
          <a:srcRect l="500" r="500" b="608"/>
          <a:stretch/>
        </p:blipFill>
        <p:spPr>
          <a:xfrm>
            <a:off x="3062453" y="1144101"/>
            <a:ext cx="5105400" cy="3738803"/>
          </a:xfrm>
          <a:prstGeom prst="rect">
            <a:avLst/>
          </a:prstGeom>
          <a:ln>
            <a:solidFill>
              <a:schemeClr val="tx1"/>
            </a:solidFill>
          </a:ln>
        </p:spPr>
      </p:pic>
    </p:spTree>
    <p:extLst>
      <p:ext uri="{BB962C8B-B14F-4D97-AF65-F5344CB8AC3E}">
        <p14:creationId xmlns:p14="http://schemas.microsoft.com/office/powerpoint/2010/main" val="789203043"/>
      </p:ext>
    </p:extLst>
  </p:cSld>
  <p:clrMapOvr>
    <a:masterClrMapping/>
  </p:clrMapOvr>
  <p:transition spd="slow" advClick="0" advTm="3000"/>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505200" y="76200"/>
            <a:ext cx="2159566" cy="646331"/>
          </a:xfrm>
          <a:prstGeom prst="rect">
            <a:avLst/>
          </a:prstGeom>
        </p:spPr>
        <p:txBody>
          <a:bodyPr wrap="none">
            <a:spAutoFit/>
          </a:bodyPr>
          <a:lstStyle/>
          <a:p>
            <a:r>
              <a:rPr lang="en-US" sz="3600" dirty="0">
                <a:solidFill>
                  <a:srgbClr val="006600"/>
                </a:solidFill>
              </a:rPr>
              <a:t>Summary</a:t>
            </a:r>
          </a:p>
        </p:txBody>
      </p:sp>
      <p:sp>
        <p:nvSpPr>
          <p:cNvPr id="2" name="Rectangle 1"/>
          <p:cNvSpPr/>
          <p:nvPr/>
        </p:nvSpPr>
        <p:spPr>
          <a:xfrm>
            <a:off x="520261" y="914400"/>
            <a:ext cx="8458200" cy="2585323"/>
          </a:xfrm>
          <a:prstGeom prst="rect">
            <a:avLst/>
          </a:prstGeom>
        </p:spPr>
        <p:txBody>
          <a:bodyPr wrap="square">
            <a:spAutoFit/>
          </a:bodyPr>
          <a:lstStyle/>
          <a:p>
            <a:pPr lvl="1"/>
            <a:r>
              <a:rPr lang="en-US" dirty="0"/>
              <a:t>Developers get a tool that that reduces development time of applications that require communication over CAN networks.</a:t>
            </a:r>
          </a:p>
          <a:p>
            <a:pPr lvl="1"/>
            <a:endParaRPr lang="en-US" dirty="0">
              <a:solidFill>
                <a:srgbClr val="000000"/>
              </a:solidFill>
            </a:endParaRPr>
          </a:p>
          <a:p>
            <a:pPr marL="742950" lvl="1" indent="-285750">
              <a:buFont typeface="Arial" panose="020B0604020202020204" pitchFamily="34" charset="0"/>
              <a:buChar char="•"/>
            </a:pPr>
            <a:r>
              <a:rPr lang="en-US" dirty="0">
                <a:solidFill>
                  <a:srgbClr val="000000"/>
                </a:solidFill>
              </a:rPr>
              <a:t>Cost Effective CAN Monitoring and Simulation tool</a:t>
            </a:r>
          </a:p>
          <a:p>
            <a:pPr marL="742950" lvl="1" indent="-285750">
              <a:buFont typeface="Arial" panose="020B0604020202020204" pitchFamily="34" charset="0"/>
              <a:buChar char="•"/>
            </a:pPr>
            <a:r>
              <a:rPr lang="en-US" dirty="0">
                <a:solidFill>
                  <a:srgbClr val="000000"/>
                </a:solidFill>
              </a:rPr>
              <a:t>Reduces Application development time</a:t>
            </a:r>
          </a:p>
          <a:p>
            <a:pPr marL="742950" lvl="1" indent="-285750">
              <a:buFont typeface="Arial" panose="020B0604020202020204" pitchFamily="34" charset="0"/>
              <a:buChar char="•"/>
            </a:pPr>
            <a:r>
              <a:rPr lang="en-US" dirty="0">
                <a:solidFill>
                  <a:srgbClr val="000000"/>
                </a:solidFill>
              </a:rPr>
              <a:t>Multi CAN hardware platform Support</a:t>
            </a:r>
          </a:p>
          <a:p>
            <a:pPr marL="742950" lvl="1" indent="-285750">
              <a:buFont typeface="Arial" panose="020B0604020202020204" pitchFamily="34" charset="0"/>
              <a:buChar char="•"/>
            </a:pPr>
            <a:r>
              <a:rPr lang="en-US" dirty="0">
                <a:solidFill>
                  <a:srgbClr val="000000"/>
                </a:solidFill>
              </a:rPr>
              <a:t>Ability to add features in Timely manner as Requested</a:t>
            </a:r>
          </a:p>
          <a:p>
            <a:pPr marL="742950" lvl="1" indent="-285750">
              <a:buFont typeface="Arial" panose="020B0604020202020204" pitchFamily="34" charset="0"/>
              <a:buChar char="•"/>
            </a:pPr>
            <a:endParaRPr lang="en-US" dirty="0">
              <a:solidFill>
                <a:srgbClr val="000000"/>
              </a:solidFill>
            </a:endParaRPr>
          </a:p>
          <a:p>
            <a:pPr marL="742950" lvl="1" indent="-285750">
              <a:buFont typeface="Arial" panose="020B0604020202020204" pitchFamily="34" charset="0"/>
              <a:buChar char="•"/>
            </a:pPr>
            <a:endParaRPr lang="en-US" dirty="0">
              <a:solidFill>
                <a:srgbClr val="000000"/>
              </a:solidFill>
            </a:endParaRPr>
          </a:p>
        </p:txBody>
      </p:sp>
      <p:pic>
        <p:nvPicPr>
          <p:cNvPr id="3" name="Picture 2"/>
          <p:cNvPicPr>
            <a:picLocks noChangeAspect="1"/>
          </p:cNvPicPr>
          <p:nvPr/>
        </p:nvPicPr>
        <p:blipFill>
          <a:blip r:embed="rId4"/>
          <a:stretch>
            <a:fillRect/>
          </a:stretch>
        </p:blipFill>
        <p:spPr>
          <a:xfrm>
            <a:off x="2236703" y="3124200"/>
            <a:ext cx="4696560" cy="2385358"/>
          </a:xfrm>
          <a:prstGeom prst="rect">
            <a:avLst/>
          </a:prstGeom>
        </p:spPr>
      </p:pic>
    </p:spTree>
    <p:extLst>
      <p:ext uri="{BB962C8B-B14F-4D97-AF65-F5344CB8AC3E}">
        <p14:creationId xmlns:p14="http://schemas.microsoft.com/office/powerpoint/2010/main" val="4143317949"/>
      </p:ext>
    </p:extLst>
  </p:cSld>
  <p:clrMapOvr>
    <a:masterClrMapping/>
  </p:clrMapOvr>
  <p:transition spd="slow" advClick="0" advTm="3000"/>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505200" y="76200"/>
            <a:ext cx="2108269" cy="646331"/>
          </a:xfrm>
          <a:prstGeom prst="rect">
            <a:avLst/>
          </a:prstGeom>
        </p:spPr>
        <p:txBody>
          <a:bodyPr wrap="none">
            <a:spAutoFit/>
          </a:bodyPr>
          <a:lstStyle/>
          <a:p>
            <a:r>
              <a:rPr lang="en-US" sz="3600" dirty="0">
                <a:solidFill>
                  <a:srgbClr val="006600"/>
                </a:solidFill>
              </a:rPr>
              <a:t>Overview</a:t>
            </a:r>
          </a:p>
        </p:txBody>
      </p:sp>
      <p:sp>
        <p:nvSpPr>
          <p:cNvPr id="2" name="Rectangle 1"/>
          <p:cNvSpPr/>
          <p:nvPr/>
        </p:nvSpPr>
        <p:spPr>
          <a:xfrm>
            <a:off x="520261" y="914400"/>
            <a:ext cx="8458200" cy="4247317"/>
          </a:xfrm>
          <a:prstGeom prst="rect">
            <a:avLst/>
          </a:prstGeom>
        </p:spPr>
        <p:txBody>
          <a:bodyPr wrap="square">
            <a:spAutoFit/>
          </a:bodyPr>
          <a:lstStyle/>
          <a:p>
            <a:r>
              <a:rPr lang="en-US" dirty="0"/>
              <a:t>A communication interface tool for engineers and software application developers that communicate over CAN networks.</a:t>
            </a:r>
          </a:p>
          <a:p>
            <a:endParaRPr lang="en-US" dirty="0"/>
          </a:p>
          <a:p>
            <a:r>
              <a:rPr lang="en-US" dirty="0"/>
              <a:t>CANalytics provides a powerful and configurable software application that:</a:t>
            </a:r>
          </a:p>
          <a:p>
            <a:endParaRPr lang="en-US" dirty="0"/>
          </a:p>
          <a:p>
            <a:pPr marL="742950" lvl="1" indent="-285750">
              <a:buFont typeface="Arial" panose="020B0604020202020204" pitchFamily="34" charset="0"/>
              <a:buChar char="•"/>
            </a:pPr>
            <a:r>
              <a:rPr lang="en-US" dirty="0"/>
              <a:t>Views all CAN traffic on a specific Bus</a:t>
            </a:r>
          </a:p>
          <a:p>
            <a:pPr marL="742950" lvl="1" indent="-285750">
              <a:buFont typeface="Arial" panose="020B0604020202020204" pitchFamily="34" charset="0"/>
              <a:buChar char="•"/>
            </a:pPr>
            <a:r>
              <a:rPr lang="en-US" dirty="0"/>
              <a:t>CAN Database Editor – Editing </a:t>
            </a:r>
          </a:p>
          <a:p>
            <a:pPr marL="742950" lvl="1" indent="-285750">
              <a:buFont typeface="Arial" panose="020B0604020202020204" pitchFamily="34" charset="0"/>
              <a:buChar char="•"/>
            </a:pPr>
            <a:r>
              <a:rPr lang="en-US" dirty="0"/>
              <a:t>Manages Database Files – allows importation/exportation of .</a:t>
            </a:r>
            <a:r>
              <a:rPr lang="en-US" dirty="0" err="1"/>
              <a:t>dbc</a:t>
            </a:r>
            <a:r>
              <a:rPr lang="en-US" dirty="0"/>
              <a:t> and .xml</a:t>
            </a:r>
          </a:p>
          <a:p>
            <a:pPr marL="742950" lvl="1" indent="-285750">
              <a:buFont typeface="Arial" panose="020B0604020202020204" pitchFamily="34" charset="0"/>
              <a:buChar char="•"/>
            </a:pPr>
            <a:r>
              <a:rPr lang="en-US" dirty="0"/>
              <a:t>Sends outgoing messages to a specific bus</a:t>
            </a:r>
          </a:p>
          <a:p>
            <a:pPr marL="742950" lvl="1" indent="-285750">
              <a:buFont typeface="Arial" panose="020B0604020202020204" pitchFamily="34" charset="0"/>
              <a:buChar char="•"/>
            </a:pPr>
            <a:r>
              <a:rPr lang="en-US" dirty="0"/>
              <a:t>Collects and Catalogs Bus Traffic – trace windows and log files</a:t>
            </a:r>
          </a:p>
          <a:p>
            <a:pPr marL="742950" lvl="1" indent="-285750">
              <a:buFont typeface="Arial" panose="020B0604020202020204" pitchFamily="34" charset="0"/>
              <a:buChar char="•"/>
            </a:pPr>
            <a:r>
              <a:rPr lang="en-US" dirty="0"/>
              <a:t>This application can be Accessed by any programing/scripting language that can make a TCP connection and serialize/de-serialize JSON data</a:t>
            </a:r>
          </a:p>
          <a:p>
            <a:pPr marL="742950" lvl="1" indent="-285750">
              <a:buFont typeface="Arial" panose="020B0604020202020204" pitchFamily="34" charset="0"/>
              <a:buChar char="•"/>
            </a:pPr>
            <a:r>
              <a:rPr lang="en-US" dirty="0"/>
              <a:t>The software also provides a LabVIEW API for communication with the Busses and the databases</a:t>
            </a:r>
          </a:p>
          <a:p>
            <a:pPr lvl="1"/>
            <a:endParaRPr lang="en-US" dirty="0"/>
          </a:p>
        </p:txBody>
      </p:sp>
    </p:spTree>
    <p:extLst>
      <p:ext uri="{BB962C8B-B14F-4D97-AF65-F5344CB8AC3E}">
        <p14:creationId xmlns:p14="http://schemas.microsoft.com/office/powerpoint/2010/main" val="3199274376"/>
      </p:ext>
    </p:extLst>
  </p:cSld>
  <p:clrMapOvr>
    <a:masterClrMapping/>
  </p:clrMapOvr>
  <p:transition spd="slow"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6248400"/>
            <a:ext cx="7924800" cy="276999"/>
          </a:xfrm>
          <a:prstGeom prst="rect">
            <a:avLst/>
          </a:prstGeom>
          <a:noFill/>
        </p:spPr>
        <p:txBody>
          <a:bodyPr wrap="square" rtlCol="0">
            <a:spAutoFit/>
          </a:bodyPr>
          <a:lstStyle/>
          <a:p>
            <a:r>
              <a:rPr lang="en-US" sz="1200" dirty="0">
                <a:solidFill>
                  <a:schemeClr val="bg1"/>
                </a:solidFill>
              </a:rPr>
              <a:t>Defines the customizable database that creates the hierarchy of the signals, frames, ECUs, interfaces, and hardware.</a:t>
            </a:r>
          </a:p>
        </p:txBody>
      </p:sp>
      <p:sp>
        <p:nvSpPr>
          <p:cNvPr id="3" name="Rectangle 2"/>
          <p:cNvSpPr/>
          <p:nvPr/>
        </p:nvSpPr>
        <p:spPr>
          <a:xfrm>
            <a:off x="2965021" y="303938"/>
            <a:ext cx="4488729" cy="584775"/>
          </a:xfrm>
          <a:prstGeom prst="rect">
            <a:avLst/>
          </a:prstGeom>
        </p:spPr>
        <p:txBody>
          <a:bodyPr wrap="none">
            <a:spAutoFit/>
          </a:bodyPr>
          <a:lstStyle/>
          <a:p>
            <a:r>
              <a:rPr lang="en-US" sz="3200" dirty="0">
                <a:solidFill>
                  <a:srgbClr val="006600"/>
                </a:solidFill>
              </a:rPr>
              <a:t>Database Configuration</a:t>
            </a:r>
          </a:p>
        </p:txBody>
      </p:sp>
      <p:pic>
        <p:nvPicPr>
          <p:cNvPr id="2" name="Picture 1"/>
          <p:cNvPicPr>
            <a:picLocks noChangeAspect="1"/>
          </p:cNvPicPr>
          <p:nvPr/>
        </p:nvPicPr>
        <p:blipFill>
          <a:blip r:embed="rId3"/>
          <a:stretch>
            <a:fillRect/>
          </a:stretch>
        </p:blipFill>
        <p:spPr>
          <a:xfrm>
            <a:off x="2275686" y="838200"/>
            <a:ext cx="5867400" cy="3602958"/>
          </a:xfrm>
          <a:prstGeom prst="rect">
            <a:avLst/>
          </a:prstGeom>
        </p:spPr>
      </p:pic>
      <p:pic>
        <p:nvPicPr>
          <p:cNvPr id="4" name="Picture 3"/>
          <p:cNvPicPr>
            <a:picLocks noChangeAspect="1"/>
          </p:cNvPicPr>
          <p:nvPr/>
        </p:nvPicPr>
        <p:blipFill>
          <a:blip r:embed="rId4"/>
          <a:stretch>
            <a:fillRect/>
          </a:stretch>
        </p:blipFill>
        <p:spPr>
          <a:xfrm>
            <a:off x="2819400" y="1371600"/>
            <a:ext cx="5677705" cy="3488262"/>
          </a:xfrm>
          <a:prstGeom prst="rect">
            <a:avLst/>
          </a:prstGeom>
        </p:spPr>
      </p:pic>
    </p:spTree>
    <p:extLst>
      <p:ext uri="{BB962C8B-B14F-4D97-AF65-F5344CB8AC3E}">
        <p14:creationId xmlns:p14="http://schemas.microsoft.com/office/powerpoint/2010/main" val="190749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6096000"/>
            <a:ext cx="8446416" cy="646331"/>
          </a:xfrm>
          <a:prstGeom prst="rect">
            <a:avLst/>
          </a:prstGeom>
          <a:noFill/>
        </p:spPr>
        <p:txBody>
          <a:bodyPr wrap="square" rtlCol="0">
            <a:spAutoFit/>
          </a:bodyPr>
          <a:lstStyle/>
          <a:p>
            <a:r>
              <a:rPr lang="en-US" sz="1200" dirty="0">
                <a:solidFill>
                  <a:schemeClr val="bg1"/>
                </a:solidFill>
              </a:rPr>
              <a:t>The </a:t>
            </a:r>
            <a:r>
              <a:rPr lang="en-US" sz="1200" dirty="0" err="1">
                <a:solidFill>
                  <a:schemeClr val="bg1"/>
                </a:solidFill>
              </a:rPr>
              <a:t>CANalytics’s</a:t>
            </a:r>
            <a:r>
              <a:rPr lang="en-US" sz="1200" dirty="0">
                <a:solidFill>
                  <a:schemeClr val="bg1"/>
                </a:solidFill>
              </a:rPr>
              <a:t> fully configurable user interface provides real-time bus traffic as well as an interface to allow the user to transmit messages to a specific bus .</a:t>
            </a:r>
          </a:p>
          <a:p>
            <a:endParaRPr lang="en-US" sz="1200" dirty="0">
              <a:solidFill>
                <a:schemeClr val="bg1"/>
              </a:solidFill>
            </a:endParaRPr>
          </a:p>
        </p:txBody>
      </p:sp>
      <p:sp>
        <p:nvSpPr>
          <p:cNvPr id="3" name="Rectangle 2"/>
          <p:cNvSpPr/>
          <p:nvPr/>
        </p:nvSpPr>
        <p:spPr>
          <a:xfrm>
            <a:off x="3429000" y="592357"/>
            <a:ext cx="4413965" cy="584775"/>
          </a:xfrm>
          <a:prstGeom prst="rect">
            <a:avLst/>
          </a:prstGeom>
        </p:spPr>
        <p:txBody>
          <a:bodyPr wrap="none">
            <a:spAutoFit/>
          </a:bodyPr>
          <a:lstStyle/>
          <a:p>
            <a:r>
              <a:rPr lang="en-US" sz="3200" dirty="0">
                <a:solidFill>
                  <a:srgbClr val="00823B"/>
                </a:solidFill>
              </a:rPr>
              <a:t>Developers Workspace</a:t>
            </a:r>
          </a:p>
        </p:txBody>
      </p:sp>
      <p:pic>
        <p:nvPicPr>
          <p:cNvPr id="9" name="Picture 8"/>
          <p:cNvPicPr>
            <a:picLocks noChangeAspect="1"/>
          </p:cNvPicPr>
          <p:nvPr/>
        </p:nvPicPr>
        <p:blipFill>
          <a:blip r:embed="rId4"/>
          <a:stretch>
            <a:fillRect/>
          </a:stretch>
        </p:blipFill>
        <p:spPr>
          <a:xfrm>
            <a:off x="1981291" y="1143000"/>
            <a:ext cx="6846125" cy="3740409"/>
          </a:xfrm>
          <a:prstGeom prst="rect">
            <a:avLst/>
          </a:prstGeom>
        </p:spPr>
      </p:pic>
      <p:graphicFrame>
        <p:nvGraphicFramePr>
          <p:cNvPr id="10" name="Table 9"/>
          <p:cNvGraphicFramePr>
            <a:graphicFrameLocks noGrp="1"/>
          </p:cNvGraphicFramePr>
          <p:nvPr/>
        </p:nvGraphicFramePr>
        <p:xfrm>
          <a:off x="457200" y="2354421"/>
          <a:ext cx="8229600" cy="274320"/>
        </p:xfrm>
        <a:graphic>
          <a:graphicData uri="http://schemas.openxmlformats.org/drawingml/2006/table">
            <a:tbl>
              <a:tblPr/>
              <a:tblGrid>
                <a:gridCol w="8229600">
                  <a:extLst>
                    <a:ext uri="{9D8B030D-6E8A-4147-A177-3AD203B41FA5}">
                      <a16:colId xmlns:a16="http://schemas.microsoft.com/office/drawing/2014/main" val="1510124980"/>
                    </a:ext>
                  </a:extLst>
                </a:gridCol>
              </a:tblGrid>
              <a:tr h="0">
                <a:tc>
                  <a:txBody>
                    <a:bodyPr/>
                    <a:lstStyle/>
                    <a:p>
                      <a:pPr fontAlgn="t"/>
                      <a:endParaRPr lang="en-US" dirty="0">
                        <a:effectLst/>
                      </a:endParaRPr>
                    </a:p>
                  </a:txBody>
                  <a:tcPr marL="0" marR="0" marT="0" marB="0">
                    <a:lnL>
                      <a:noFill/>
                    </a:lnL>
                    <a:lnR>
                      <a:noFill/>
                    </a:lnR>
                    <a:lnT>
                      <a:noFill/>
                    </a:lnT>
                    <a:lnB>
                      <a:noFill/>
                    </a:lnB>
                  </a:tcPr>
                </a:tc>
                <a:extLst>
                  <a:ext uri="{0D108BD9-81ED-4DB2-BD59-A6C34878D82A}">
                    <a16:rowId xmlns:a16="http://schemas.microsoft.com/office/drawing/2014/main" val="650957564"/>
                  </a:ext>
                </a:extLst>
              </a:tr>
            </a:tbl>
          </a:graphicData>
        </a:graphic>
      </p:graphicFrame>
      <p:sp>
        <p:nvSpPr>
          <p:cNvPr id="11" name="Rectangle 2"/>
          <p:cNvSpPr>
            <a:spLocks noChangeArrowheads="1"/>
          </p:cNvSpPr>
          <p:nvPr/>
        </p:nvSpPr>
        <p:spPr bwMode="auto">
          <a:xfrm>
            <a:off x="457200" y="2354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40107014"/>
      </p:ext>
    </p:extLst>
  </p:cSld>
  <p:clrMapOvr>
    <a:masterClrMapping/>
  </p:clrMapOvr>
  <p:transition spd="slow"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33600" y="1066800"/>
            <a:ext cx="5743575" cy="4047932"/>
          </a:xfrm>
          <a:prstGeom prst="rect">
            <a:avLst/>
          </a:prstGeom>
        </p:spPr>
      </p:pic>
      <p:sp>
        <p:nvSpPr>
          <p:cNvPr id="3" name="TextBox 2"/>
          <p:cNvSpPr txBox="1"/>
          <p:nvPr/>
        </p:nvSpPr>
        <p:spPr>
          <a:xfrm>
            <a:off x="381000" y="6096000"/>
            <a:ext cx="8446416" cy="646331"/>
          </a:xfrm>
          <a:prstGeom prst="rect">
            <a:avLst/>
          </a:prstGeom>
          <a:noFill/>
        </p:spPr>
        <p:txBody>
          <a:bodyPr wrap="square" rtlCol="0">
            <a:spAutoFit/>
          </a:bodyPr>
          <a:lstStyle/>
          <a:p>
            <a:r>
              <a:rPr lang="en-US" sz="1200" dirty="0">
                <a:solidFill>
                  <a:schemeClr val="bg1"/>
                </a:solidFill>
              </a:rPr>
              <a:t>Defines the current status of each ECU on each Bus as well as allowing the user to change the status. The status of the ECU can also be changed in the run-time menu.</a:t>
            </a:r>
          </a:p>
          <a:p>
            <a:endParaRPr lang="en-US" sz="1200" dirty="0">
              <a:solidFill>
                <a:schemeClr val="bg1"/>
              </a:solidFill>
            </a:endParaRPr>
          </a:p>
        </p:txBody>
      </p:sp>
      <p:sp>
        <p:nvSpPr>
          <p:cNvPr id="4" name="Rectangle 3"/>
          <p:cNvSpPr/>
          <p:nvPr/>
        </p:nvSpPr>
        <p:spPr>
          <a:xfrm>
            <a:off x="4012551" y="609600"/>
            <a:ext cx="1985672" cy="584775"/>
          </a:xfrm>
          <a:prstGeom prst="rect">
            <a:avLst/>
          </a:prstGeom>
        </p:spPr>
        <p:txBody>
          <a:bodyPr wrap="none">
            <a:spAutoFit/>
          </a:bodyPr>
          <a:lstStyle/>
          <a:p>
            <a:r>
              <a:rPr lang="en-US" sz="3200" dirty="0">
                <a:solidFill>
                  <a:srgbClr val="00823B"/>
                </a:solidFill>
              </a:rPr>
              <a:t>ECU Status</a:t>
            </a:r>
          </a:p>
        </p:txBody>
      </p:sp>
    </p:spTree>
    <p:extLst>
      <p:ext uri="{BB962C8B-B14F-4D97-AF65-F5344CB8AC3E}">
        <p14:creationId xmlns:p14="http://schemas.microsoft.com/office/powerpoint/2010/main" val="322327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000" b="-1000"/>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6096000"/>
            <a:ext cx="8446416" cy="461665"/>
          </a:xfrm>
          <a:prstGeom prst="rect">
            <a:avLst/>
          </a:prstGeom>
          <a:noFill/>
        </p:spPr>
        <p:txBody>
          <a:bodyPr wrap="square" rtlCol="0">
            <a:spAutoFit/>
          </a:bodyPr>
          <a:lstStyle/>
          <a:p>
            <a:r>
              <a:rPr lang="en-US" sz="1200" dirty="0">
                <a:solidFill>
                  <a:schemeClr val="bg1"/>
                </a:solidFill>
              </a:rPr>
              <a:t>Defines everything relating to the transmission of all messages from the developers workspace. Also used to edit the transmitted data of currently transmitted messages, enable/disable which messages are transmitted.</a:t>
            </a:r>
          </a:p>
        </p:txBody>
      </p:sp>
      <p:sp>
        <p:nvSpPr>
          <p:cNvPr id="3" name="Rectangle 2"/>
          <p:cNvSpPr/>
          <p:nvPr/>
        </p:nvSpPr>
        <p:spPr>
          <a:xfrm>
            <a:off x="3690605" y="1844489"/>
            <a:ext cx="1762790" cy="584775"/>
          </a:xfrm>
          <a:prstGeom prst="rect">
            <a:avLst/>
          </a:prstGeom>
        </p:spPr>
        <p:txBody>
          <a:bodyPr wrap="none">
            <a:spAutoFit/>
          </a:bodyPr>
          <a:lstStyle/>
          <a:p>
            <a:r>
              <a:rPr lang="en-US" sz="3200" dirty="0">
                <a:solidFill>
                  <a:srgbClr val="00823B"/>
                </a:solidFill>
              </a:rPr>
              <a:t>Transmit</a:t>
            </a:r>
          </a:p>
        </p:txBody>
      </p:sp>
      <p:graphicFrame>
        <p:nvGraphicFramePr>
          <p:cNvPr id="10" name="Table 9"/>
          <p:cNvGraphicFramePr>
            <a:graphicFrameLocks noGrp="1"/>
          </p:cNvGraphicFramePr>
          <p:nvPr/>
        </p:nvGraphicFramePr>
        <p:xfrm>
          <a:off x="457200" y="2354421"/>
          <a:ext cx="8229600" cy="274320"/>
        </p:xfrm>
        <a:graphic>
          <a:graphicData uri="http://schemas.openxmlformats.org/drawingml/2006/table">
            <a:tbl>
              <a:tblPr/>
              <a:tblGrid>
                <a:gridCol w="8229600">
                  <a:extLst>
                    <a:ext uri="{9D8B030D-6E8A-4147-A177-3AD203B41FA5}">
                      <a16:colId xmlns:a16="http://schemas.microsoft.com/office/drawing/2014/main" val="1510124980"/>
                    </a:ext>
                  </a:extLst>
                </a:gridCol>
              </a:tblGrid>
              <a:tr h="0">
                <a:tc>
                  <a:txBody>
                    <a:bodyPr/>
                    <a:lstStyle/>
                    <a:p>
                      <a:pPr fontAlgn="t"/>
                      <a:endParaRPr lang="en-US" dirty="0">
                        <a:effectLst/>
                      </a:endParaRPr>
                    </a:p>
                  </a:txBody>
                  <a:tcPr marL="0" marR="0" marT="0" marB="0">
                    <a:lnL>
                      <a:noFill/>
                    </a:lnL>
                    <a:lnR>
                      <a:noFill/>
                    </a:lnR>
                    <a:lnT>
                      <a:noFill/>
                    </a:lnT>
                    <a:lnB>
                      <a:noFill/>
                    </a:lnB>
                  </a:tcPr>
                </a:tc>
                <a:extLst>
                  <a:ext uri="{0D108BD9-81ED-4DB2-BD59-A6C34878D82A}">
                    <a16:rowId xmlns:a16="http://schemas.microsoft.com/office/drawing/2014/main" val="650957564"/>
                  </a:ext>
                </a:extLst>
              </a:tr>
            </a:tbl>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597" y="2504107"/>
            <a:ext cx="7717819" cy="1411627"/>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5827680" y="4937400"/>
              <a:ext cx="55080" cy="3600"/>
            </p14:xfrm>
          </p:contentPart>
        </mc:Choice>
        <mc:Fallback xmlns="">
          <p:pic>
            <p:nvPicPr>
              <p:cNvPr id="9" name="Ink 8"/>
              <p:cNvPicPr/>
              <p:nvPr/>
            </p:nvPicPr>
            <p:blipFill>
              <a:blip r:embed="rId6"/>
              <a:stretch>
                <a:fillRect/>
              </a:stretch>
            </p:blipFill>
            <p:spPr>
              <a:xfrm>
                <a:off x="5825160" y="4934880"/>
                <a:ext cx="60120" cy="8640"/>
              </a:xfrm>
              <a:prstGeom prst="rect">
                <a:avLst/>
              </a:prstGeom>
            </p:spPr>
          </p:pic>
        </mc:Fallback>
      </mc:AlternateContent>
    </p:spTree>
    <p:extLst>
      <p:ext uri="{BB962C8B-B14F-4D97-AF65-F5344CB8AC3E}">
        <p14:creationId xmlns:p14="http://schemas.microsoft.com/office/powerpoint/2010/main" val="3375165940"/>
      </p:ext>
    </p:extLst>
  </p:cSld>
  <p:clrMapOvr>
    <a:masterClrMapping/>
  </p:clrMapOvr>
  <p:transition spd="slow" advClick="0" advTm="3000"/>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000" b="-1000"/>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6096000"/>
            <a:ext cx="8446416" cy="461665"/>
          </a:xfrm>
          <a:prstGeom prst="rect">
            <a:avLst/>
          </a:prstGeom>
          <a:noFill/>
        </p:spPr>
        <p:txBody>
          <a:bodyPr wrap="square" rtlCol="0">
            <a:spAutoFit/>
          </a:bodyPr>
          <a:lstStyle/>
          <a:p>
            <a:r>
              <a:rPr lang="en-US" sz="1200" dirty="0">
                <a:solidFill>
                  <a:schemeClr val="bg1"/>
                </a:solidFill>
              </a:rPr>
              <a:t>Defines the current value for each signals and the frame rate of the frame that is being transmitted. Also used to edit the signal values and the frame rate.</a:t>
            </a:r>
          </a:p>
        </p:txBody>
      </p:sp>
      <p:sp>
        <p:nvSpPr>
          <p:cNvPr id="3" name="Rectangle 2"/>
          <p:cNvSpPr/>
          <p:nvPr/>
        </p:nvSpPr>
        <p:spPr>
          <a:xfrm>
            <a:off x="3639049" y="405825"/>
            <a:ext cx="3008901" cy="584775"/>
          </a:xfrm>
          <a:prstGeom prst="rect">
            <a:avLst/>
          </a:prstGeom>
        </p:spPr>
        <p:txBody>
          <a:bodyPr wrap="none">
            <a:spAutoFit/>
          </a:bodyPr>
          <a:lstStyle/>
          <a:p>
            <a:r>
              <a:rPr lang="en-US" sz="3200" dirty="0">
                <a:solidFill>
                  <a:srgbClr val="00823B"/>
                </a:solidFill>
              </a:rPr>
              <a:t>Single Transmit</a:t>
            </a:r>
          </a:p>
        </p:txBody>
      </p:sp>
      <p:graphicFrame>
        <p:nvGraphicFramePr>
          <p:cNvPr id="10" name="Table 9"/>
          <p:cNvGraphicFramePr>
            <a:graphicFrameLocks noGrp="1"/>
          </p:cNvGraphicFramePr>
          <p:nvPr/>
        </p:nvGraphicFramePr>
        <p:xfrm>
          <a:off x="457200" y="2354421"/>
          <a:ext cx="8229600" cy="274320"/>
        </p:xfrm>
        <a:graphic>
          <a:graphicData uri="http://schemas.openxmlformats.org/drawingml/2006/table">
            <a:tbl>
              <a:tblPr/>
              <a:tblGrid>
                <a:gridCol w="8229600">
                  <a:extLst>
                    <a:ext uri="{9D8B030D-6E8A-4147-A177-3AD203B41FA5}">
                      <a16:colId xmlns:a16="http://schemas.microsoft.com/office/drawing/2014/main" val="1510124980"/>
                    </a:ext>
                  </a:extLst>
                </a:gridCol>
              </a:tblGrid>
              <a:tr h="0">
                <a:tc>
                  <a:txBody>
                    <a:bodyPr/>
                    <a:lstStyle/>
                    <a:p>
                      <a:pPr fontAlgn="t"/>
                      <a:endParaRPr lang="en-US" dirty="0">
                        <a:effectLst/>
                      </a:endParaRPr>
                    </a:p>
                  </a:txBody>
                  <a:tcPr marL="0" marR="0" marT="0" marB="0">
                    <a:lnL>
                      <a:noFill/>
                    </a:lnL>
                    <a:lnR>
                      <a:noFill/>
                    </a:lnR>
                    <a:lnT>
                      <a:noFill/>
                    </a:lnT>
                    <a:lnB>
                      <a:noFill/>
                    </a:lnB>
                  </a:tcPr>
                </a:tc>
                <a:extLst>
                  <a:ext uri="{0D108BD9-81ED-4DB2-BD59-A6C34878D82A}">
                    <a16:rowId xmlns:a16="http://schemas.microsoft.com/office/drawing/2014/main" val="650957564"/>
                  </a:ext>
                </a:extLst>
              </a:tr>
            </a:tbl>
          </a:graphicData>
        </a:graphic>
      </p:graphicFrame>
      <p:pic>
        <p:nvPicPr>
          <p:cNvPr id="2" name="Picture 1"/>
          <p:cNvPicPr>
            <a:picLocks noChangeAspect="1"/>
          </p:cNvPicPr>
          <p:nvPr/>
        </p:nvPicPr>
        <p:blipFill rotWithShape="1">
          <a:blip r:embed="rId4"/>
          <a:srcRect l="635" t="316" r="991" b="1511"/>
          <a:stretch/>
        </p:blipFill>
        <p:spPr>
          <a:xfrm>
            <a:off x="2266017" y="1101437"/>
            <a:ext cx="5754965" cy="3740727"/>
          </a:xfrm>
          <a:prstGeom prst="rect">
            <a:avLst/>
          </a:prstGeom>
        </p:spPr>
      </p:pic>
    </p:spTree>
    <p:extLst>
      <p:ext uri="{BB962C8B-B14F-4D97-AF65-F5344CB8AC3E}">
        <p14:creationId xmlns:p14="http://schemas.microsoft.com/office/powerpoint/2010/main" val="3181295574"/>
      </p:ext>
    </p:extLst>
  </p:cSld>
  <p:clrMapOvr>
    <a:masterClrMapping/>
  </p:clrMapOvr>
  <p:transition spd="slow"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6096000"/>
            <a:ext cx="8446416" cy="276999"/>
          </a:xfrm>
          <a:prstGeom prst="rect">
            <a:avLst/>
          </a:prstGeom>
          <a:noFill/>
        </p:spPr>
        <p:txBody>
          <a:bodyPr wrap="square" rtlCol="0">
            <a:spAutoFit/>
          </a:bodyPr>
          <a:lstStyle/>
          <a:p>
            <a:r>
              <a:rPr lang="en-US" sz="1200" dirty="0">
                <a:solidFill>
                  <a:schemeClr val="bg1"/>
                </a:solidFill>
              </a:rPr>
              <a:t>Create custom transmitted message that is undefined in the database. The message can be saved to a file for later use.</a:t>
            </a:r>
          </a:p>
        </p:txBody>
      </p:sp>
      <p:sp>
        <p:nvSpPr>
          <p:cNvPr id="3" name="Rectangle 2"/>
          <p:cNvSpPr/>
          <p:nvPr/>
        </p:nvSpPr>
        <p:spPr>
          <a:xfrm>
            <a:off x="3686659" y="1438515"/>
            <a:ext cx="2992294" cy="584775"/>
          </a:xfrm>
          <a:prstGeom prst="rect">
            <a:avLst/>
          </a:prstGeom>
        </p:spPr>
        <p:txBody>
          <a:bodyPr wrap="none">
            <a:spAutoFit/>
          </a:bodyPr>
          <a:lstStyle/>
          <a:p>
            <a:r>
              <a:rPr lang="en-US" sz="3200" dirty="0">
                <a:solidFill>
                  <a:srgbClr val="00823B"/>
                </a:solidFill>
              </a:rPr>
              <a:t>Custom Transmit</a:t>
            </a:r>
          </a:p>
        </p:txBody>
      </p:sp>
      <p:graphicFrame>
        <p:nvGraphicFramePr>
          <p:cNvPr id="10" name="Table 9"/>
          <p:cNvGraphicFramePr>
            <a:graphicFrameLocks noGrp="1"/>
          </p:cNvGraphicFramePr>
          <p:nvPr/>
        </p:nvGraphicFramePr>
        <p:xfrm>
          <a:off x="457200" y="2354421"/>
          <a:ext cx="8229600" cy="274320"/>
        </p:xfrm>
        <a:graphic>
          <a:graphicData uri="http://schemas.openxmlformats.org/drawingml/2006/table">
            <a:tbl>
              <a:tblPr/>
              <a:tblGrid>
                <a:gridCol w="8229600">
                  <a:extLst>
                    <a:ext uri="{9D8B030D-6E8A-4147-A177-3AD203B41FA5}">
                      <a16:colId xmlns:a16="http://schemas.microsoft.com/office/drawing/2014/main" val="1510124980"/>
                    </a:ext>
                  </a:extLst>
                </a:gridCol>
              </a:tblGrid>
              <a:tr h="0">
                <a:tc>
                  <a:txBody>
                    <a:bodyPr/>
                    <a:lstStyle/>
                    <a:p>
                      <a:pPr fontAlgn="t"/>
                      <a:endParaRPr lang="en-US" dirty="0">
                        <a:effectLst/>
                      </a:endParaRPr>
                    </a:p>
                  </a:txBody>
                  <a:tcPr marL="0" marR="0" marT="0" marB="0">
                    <a:lnL>
                      <a:noFill/>
                    </a:lnL>
                    <a:lnR>
                      <a:noFill/>
                    </a:lnR>
                    <a:lnT>
                      <a:noFill/>
                    </a:lnT>
                    <a:lnB>
                      <a:noFill/>
                    </a:lnB>
                  </a:tcPr>
                </a:tc>
                <a:extLst>
                  <a:ext uri="{0D108BD9-81ED-4DB2-BD59-A6C34878D82A}">
                    <a16:rowId xmlns:a16="http://schemas.microsoft.com/office/drawing/2014/main" val="650957564"/>
                  </a:ext>
                </a:extLst>
              </a:tr>
            </a:tbl>
          </a:graphicData>
        </a:graphic>
      </p:graphicFrame>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11" t="2049" r="486" b="1683"/>
          <a:stretch/>
        </p:blipFill>
        <p:spPr>
          <a:xfrm>
            <a:off x="1526412" y="1985190"/>
            <a:ext cx="7312788" cy="2472669"/>
          </a:xfrm>
          <a:prstGeom prst="rect">
            <a:avLst/>
          </a:prstGeom>
        </p:spPr>
      </p:pic>
    </p:spTree>
    <p:extLst>
      <p:ext uri="{BB962C8B-B14F-4D97-AF65-F5344CB8AC3E}">
        <p14:creationId xmlns:p14="http://schemas.microsoft.com/office/powerpoint/2010/main" val="150259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28" t="3086" r="535" b="4350"/>
          <a:stretch/>
        </p:blipFill>
        <p:spPr>
          <a:xfrm>
            <a:off x="1159790" y="2514600"/>
            <a:ext cx="7696200" cy="1248032"/>
          </a:xfrm>
          <a:prstGeom prst="rect">
            <a:avLst/>
          </a:prstGeom>
        </p:spPr>
      </p:pic>
      <p:sp>
        <p:nvSpPr>
          <p:cNvPr id="3" name="Rectangle 2"/>
          <p:cNvSpPr/>
          <p:nvPr/>
        </p:nvSpPr>
        <p:spPr>
          <a:xfrm>
            <a:off x="3479957" y="1910775"/>
            <a:ext cx="2248501" cy="584775"/>
          </a:xfrm>
          <a:prstGeom prst="rect">
            <a:avLst/>
          </a:prstGeom>
        </p:spPr>
        <p:txBody>
          <a:bodyPr wrap="none">
            <a:spAutoFit/>
          </a:bodyPr>
          <a:lstStyle/>
          <a:p>
            <a:r>
              <a:rPr lang="en-US" sz="3200" dirty="0">
                <a:solidFill>
                  <a:srgbClr val="00823B"/>
                </a:solidFill>
              </a:rPr>
              <a:t>Bus Monitor</a:t>
            </a:r>
          </a:p>
        </p:txBody>
      </p:sp>
      <p:sp>
        <p:nvSpPr>
          <p:cNvPr id="4" name="TextBox 3"/>
          <p:cNvSpPr txBox="1"/>
          <p:nvPr/>
        </p:nvSpPr>
        <p:spPr>
          <a:xfrm>
            <a:off x="381000" y="6096000"/>
            <a:ext cx="8446416" cy="461665"/>
          </a:xfrm>
          <a:prstGeom prst="rect">
            <a:avLst/>
          </a:prstGeom>
          <a:noFill/>
        </p:spPr>
        <p:txBody>
          <a:bodyPr wrap="square" rtlCol="0">
            <a:spAutoFit/>
          </a:bodyPr>
          <a:lstStyle/>
          <a:p>
            <a:r>
              <a:rPr lang="en-US" sz="1200" dirty="0">
                <a:solidFill>
                  <a:schemeClr val="bg1"/>
                </a:solidFill>
              </a:rPr>
              <a:t>Defines all Bus traffic in two views: Rolling and Fixed Trace. As well as can be filtered by events, Bus, message name,  ARB ID and direction.</a:t>
            </a:r>
          </a:p>
        </p:txBody>
      </p:sp>
    </p:spTree>
    <p:extLst>
      <p:ext uri="{BB962C8B-B14F-4D97-AF65-F5344CB8AC3E}">
        <p14:creationId xmlns:p14="http://schemas.microsoft.com/office/powerpoint/2010/main" val="285035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DF5B60249C4D4BA202EDAB7A801DAD" ma:contentTypeVersion="2" ma:contentTypeDescription="Create a new document." ma:contentTypeScope="" ma:versionID="3bca02a2ef9ce1078e0e0d5baffc9f45">
  <xsd:schema xmlns:xsd="http://www.w3.org/2001/XMLSchema" xmlns:xs="http://www.w3.org/2001/XMLSchema" xmlns:p="http://schemas.microsoft.com/office/2006/metadata/properties" xmlns:ns2="853fdccc-9a09-4626-811a-91b94d06883c" targetNamespace="http://schemas.microsoft.com/office/2006/metadata/properties" ma:root="true" ma:fieldsID="640a953dd63328d8350d84f10e476b73" ns2:_="">
    <xsd:import namespace="853fdccc-9a09-4626-811a-91b94d06883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fdccc-9a09-4626-811a-91b94d0688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72F8C3-6DD7-4C62-BCED-16783044155C}">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853fdccc-9a09-4626-811a-91b94d06883c"/>
    <ds:schemaRef ds:uri="b11b98c2-ffd3-4020-a5c8-6ba203feb7f1"/>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870A486-11D6-4485-BC1C-87891E60F606}">
  <ds:schemaRefs>
    <ds:schemaRef ds:uri="http://schemas.microsoft.com/sharepoint/v3/contenttype/forms"/>
  </ds:schemaRefs>
</ds:datastoreItem>
</file>

<file path=customXml/itemProps3.xml><?xml version="1.0" encoding="utf-8"?>
<ds:datastoreItem xmlns:ds="http://schemas.openxmlformats.org/officeDocument/2006/customXml" ds:itemID="{BB515331-4E15-4877-86C1-4305C9E56533}"/>
</file>

<file path=docProps/app.xml><?xml version="1.0" encoding="utf-8"?>
<Properties xmlns="http://schemas.openxmlformats.org/officeDocument/2006/extended-properties" xmlns:vt="http://schemas.openxmlformats.org/officeDocument/2006/docPropsVTypes">
  <TotalTime>2967</TotalTime>
  <Words>823</Words>
  <Application>Microsoft Office PowerPoint</Application>
  <PresentationFormat>On-screen Show (4:3)</PresentationFormat>
  <Paragraphs>79</Paragraphs>
  <Slides>15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Impact</vt:lpstr>
      <vt:lpstr>Times New Roman</vt:lpstr>
      <vt:lpstr>Default Design</vt:lpstr>
      <vt:lpstr>8_Default Design</vt:lpstr>
      <vt:lpstr>Storyboard Layouts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rkrans</dc:creator>
  <cp:lastModifiedBy>Paula Fleishans</cp:lastModifiedBy>
  <cp:revision>67</cp:revision>
  <dcterms:created xsi:type="dcterms:W3CDTF">2016-02-02T12:37:52Z</dcterms:created>
  <dcterms:modified xsi:type="dcterms:W3CDTF">2016-10-24T20:24:47Z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0x010100C4DF5B60249C4D4BA202EDAB7A801DAD</vt:lpwstr>
  </property>
</Properties>
</file>